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handoutMasterIdLst>
    <p:handoutMasterId r:id="rId21"/>
  </p:handoutMasterIdLst>
  <p:sldIdLst>
    <p:sldId id="256" r:id="rId5"/>
    <p:sldId id="257" r:id="rId6"/>
    <p:sldId id="267" r:id="rId7"/>
    <p:sldId id="259" r:id="rId8"/>
    <p:sldId id="278" r:id="rId9"/>
    <p:sldId id="262" r:id="rId10"/>
    <p:sldId id="263" r:id="rId11"/>
    <p:sldId id="264" r:id="rId12"/>
    <p:sldId id="271" r:id="rId13"/>
    <p:sldId id="274" r:id="rId14"/>
    <p:sldId id="269" r:id="rId15"/>
    <p:sldId id="270" r:id="rId16"/>
    <p:sldId id="275" r:id="rId17"/>
    <p:sldId id="265" r:id="rId18"/>
    <p:sldId id="279" r:id="rId19"/>
    <p:sldId id="276" r:id="rId20"/>
  </p:sldIdLst>
  <p:sldSz cx="12192000" cy="6858000"/>
  <p:notesSz cx="9296400" cy="7010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74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t Butler" userId="8e2c7b29-ef3e-44d4-a2d8-5ced0948164e" providerId="ADAL" clId="{273B2A80-A938-4150-A0EC-4A05995EE6AD}"/>
    <pc:docChg chg="undo custSel delSld modSld">
      <pc:chgData name="Pat Butler" userId="8e2c7b29-ef3e-44d4-a2d8-5ced0948164e" providerId="ADAL" clId="{273B2A80-A938-4150-A0EC-4A05995EE6AD}" dt="2023-09-26T18:44:33.611" v="104" actId="14100"/>
      <pc:docMkLst>
        <pc:docMk/>
      </pc:docMkLst>
      <pc:sldChg chg="modSp">
        <pc:chgData name="Pat Butler" userId="8e2c7b29-ef3e-44d4-a2d8-5ced0948164e" providerId="ADAL" clId="{273B2A80-A938-4150-A0EC-4A05995EE6AD}" dt="2023-09-26T18:33:43.824" v="7" actId="5793"/>
        <pc:sldMkLst>
          <pc:docMk/>
          <pc:sldMk cId="3464648905" sldId="262"/>
        </pc:sldMkLst>
        <pc:spChg chg="mod">
          <ac:chgData name="Pat Butler" userId="8e2c7b29-ef3e-44d4-a2d8-5ced0948164e" providerId="ADAL" clId="{273B2A80-A938-4150-A0EC-4A05995EE6AD}" dt="2023-09-26T18:33:43.824" v="7" actId="5793"/>
          <ac:spMkLst>
            <pc:docMk/>
            <pc:sldMk cId="3464648905" sldId="262"/>
            <ac:spMk id="3" creationId="{00000000-0000-0000-0000-000000000000}"/>
          </ac:spMkLst>
        </pc:spChg>
      </pc:sldChg>
      <pc:sldChg chg="modSp">
        <pc:chgData name="Pat Butler" userId="8e2c7b29-ef3e-44d4-a2d8-5ced0948164e" providerId="ADAL" clId="{273B2A80-A938-4150-A0EC-4A05995EE6AD}" dt="2023-09-26T18:44:33.611" v="104" actId="14100"/>
        <pc:sldMkLst>
          <pc:docMk/>
          <pc:sldMk cId="1094380321" sldId="265"/>
        </pc:sldMkLst>
        <pc:spChg chg="mod">
          <ac:chgData name="Pat Butler" userId="8e2c7b29-ef3e-44d4-a2d8-5ced0948164e" providerId="ADAL" clId="{273B2A80-A938-4150-A0EC-4A05995EE6AD}" dt="2023-09-26T18:44:33.611" v="104" actId="14100"/>
          <ac:spMkLst>
            <pc:docMk/>
            <pc:sldMk cId="1094380321" sldId="265"/>
            <ac:spMk id="2" creationId="{00000000-0000-0000-0000-000000000000}"/>
          </ac:spMkLst>
        </pc:spChg>
        <pc:spChg chg="mod">
          <ac:chgData name="Pat Butler" userId="8e2c7b29-ef3e-44d4-a2d8-5ced0948164e" providerId="ADAL" clId="{273B2A80-A938-4150-A0EC-4A05995EE6AD}" dt="2023-09-26T18:44:23.093" v="103"/>
          <ac:spMkLst>
            <pc:docMk/>
            <pc:sldMk cId="1094380321" sldId="265"/>
            <ac:spMk id="3" creationId="{00000000-0000-0000-0000-000000000000}"/>
          </ac:spMkLst>
        </pc:spChg>
      </pc:sldChg>
      <pc:sldChg chg="modSp modAnim">
        <pc:chgData name="Pat Butler" userId="8e2c7b29-ef3e-44d4-a2d8-5ced0948164e" providerId="ADAL" clId="{273B2A80-A938-4150-A0EC-4A05995EE6AD}" dt="2023-09-26T18:34:16.808" v="8" actId="20577"/>
        <pc:sldMkLst>
          <pc:docMk/>
          <pc:sldMk cId="4291975397" sldId="271"/>
        </pc:sldMkLst>
        <pc:spChg chg="mod">
          <ac:chgData name="Pat Butler" userId="8e2c7b29-ef3e-44d4-a2d8-5ced0948164e" providerId="ADAL" clId="{273B2A80-A938-4150-A0EC-4A05995EE6AD}" dt="2023-09-26T18:34:16.808" v="8" actId="20577"/>
          <ac:spMkLst>
            <pc:docMk/>
            <pc:sldMk cId="4291975397" sldId="271"/>
            <ac:spMk id="3" creationId="{00000000-0000-0000-0000-000000000000}"/>
          </ac:spMkLst>
        </pc:spChg>
      </pc:sldChg>
      <pc:sldChg chg="del">
        <pc:chgData name="Pat Butler" userId="8e2c7b29-ef3e-44d4-a2d8-5ced0948164e" providerId="ADAL" clId="{273B2A80-A938-4150-A0EC-4A05995EE6AD}" dt="2023-09-26T18:34:24.854" v="9" actId="2696"/>
        <pc:sldMkLst>
          <pc:docMk/>
          <pc:sldMk cId="1554699563" sldId="272"/>
        </pc:sldMkLst>
      </pc:sldChg>
      <pc:sldChg chg="del">
        <pc:chgData name="Pat Butler" userId="8e2c7b29-ef3e-44d4-a2d8-5ced0948164e" providerId="ADAL" clId="{273B2A80-A938-4150-A0EC-4A05995EE6AD}" dt="2023-09-26T18:34:34.985" v="10" actId="2696"/>
        <pc:sldMkLst>
          <pc:docMk/>
          <pc:sldMk cId="4115257185" sldId="273"/>
        </pc:sldMkLst>
      </pc:sldChg>
      <pc:sldChg chg="modSp">
        <pc:chgData name="Pat Butler" userId="8e2c7b29-ef3e-44d4-a2d8-5ced0948164e" providerId="ADAL" clId="{273B2A80-A938-4150-A0EC-4A05995EE6AD}" dt="2023-09-26T18:40:24.475" v="33" actId="27636"/>
        <pc:sldMkLst>
          <pc:docMk/>
          <pc:sldMk cId="839426891" sldId="275"/>
        </pc:sldMkLst>
        <pc:spChg chg="mod">
          <ac:chgData name="Pat Butler" userId="8e2c7b29-ef3e-44d4-a2d8-5ced0948164e" providerId="ADAL" clId="{273B2A80-A938-4150-A0EC-4A05995EE6AD}" dt="2023-09-26T18:40:24.475" v="33" actId="27636"/>
          <ac:spMkLst>
            <pc:docMk/>
            <pc:sldMk cId="839426891" sldId="275"/>
            <ac:spMk id="3" creationId="{00000000-0000-0000-0000-000000000000}"/>
          </ac:spMkLst>
        </pc:spChg>
      </pc:sldChg>
      <pc:sldChg chg="modSp">
        <pc:chgData name="Pat Butler" userId="8e2c7b29-ef3e-44d4-a2d8-5ced0948164e" providerId="ADAL" clId="{273B2A80-A938-4150-A0EC-4A05995EE6AD}" dt="2023-09-26T18:35:22.026" v="23" actId="20577"/>
        <pc:sldMkLst>
          <pc:docMk/>
          <pc:sldMk cId="2959618181" sldId="276"/>
        </pc:sldMkLst>
        <pc:spChg chg="mod">
          <ac:chgData name="Pat Butler" userId="8e2c7b29-ef3e-44d4-a2d8-5ced0948164e" providerId="ADAL" clId="{273B2A80-A938-4150-A0EC-4A05995EE6AD}" dt="2023-09-26T18:35:22.026" v="23" actId="20577"/>
          <ac:spMkLst>
            <pc:docMk/>
            <pc:sldMk cId="2959618181" sldId="276"/>
            <ac:spMk id="7" creationId="{00000000-0000-0000-0000-000000000000}"/>
          </ac:spMkLst>
        </pc:spChg>
      </pc:sldChg>
      <pc:sldChg chg="del">
        <pc:chgData name="Pat Butler" userId="8e2c7b29-ef3e-44d4-a2d8-5ced0948164e" providerId="ADAL" clId="{273B2A80-A938-4150-A0EC-4A05995EE6AD}" dt="2023-09-26T18:35:07.104" v="11" actId="2696"/>
        <pc:sldMkLst>
          <pc:docMk/>
          <pc:sldMk cId="3214779574" sldId="277"/>
        </pc:sldMkLst>
      </pc:sldChg>
      <pc:sldChg chg="modSp">
        <pc:chgData name="Pat Butler" userId="8e2c7b29-ef3e-44d4-a2d8-5ced0948164e" providerId="ADAL" clId="{273B2A80-A938-4150-A0EC-4A05995EE6AD}" dt="2023-09-26T18:33:34.370" v="5"/>
        <pc:sldMkLst>
          <pc:docMk/>
          <pc:sldMk cId="305783707" sldId="278"/>
        </pc:sldMkLst>
        <pc:spChg chg="mod">
          <ac:chgData name="Pat Butler" userId="8e2c7b29-ef3e-44d4-a2d8-5ced0948164e" providerId="ADAL" clId="{273B2A80-A938-4150-A0EC-4A05995EE6AD}" dt="2023-09-26T18:33:34.370" v="5"/>
          <ac:spMkLst>
            <pc:docMk/>
            <pc:sldMk cId="305783707" sldId="278"/>
            <ac:spMk id="3" creationId="{CB96CC7B-0C26-4C48-89DD-26353329440C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809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F541D0F-E205-4ADC-8882-36712C2F43A1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0F6278C-1948-455B-9466-87CD56B26B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2163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1E700B27-DE4C-4B9E-BB11-B9027034A00F}" type="datetimeFigureOut">
              <a:rPr lang="en-US" dirty="0"/>
              <a:pPr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/>
              <a:t>
            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4739-9812-4A9F-890D-2AD6BA5F6EE8}" type="datetimeFigureOut">
              <a:rPr lang="en-US" dirty="0"/>
              <a:t>9/26/2023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45AC5-A3F8-44AA-BA8F-596CDCC976D3}" type="datetimeFigureOut">
              <a:rPr lang="en-US" dirty="0"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3B183-A821-4095-A363-9EC968635539}" type="datetimeFigureOut">
              <a:rPr lang="en-US" dirty="0"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D01B4-0AA5-45E6-B2E6-5FA4078AEBCF}" type="datetimeFigureOut">
              <a:rPr lang="en-US" dirty="0"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7335C-0450-40D7-8612-B3203BED4F28}" type="datetimeFigureOut">
              <a:rPr lang="en-US" dirty="0"/>
              <a:t>9/26/2023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6A105-2A1C-4284-B4EA-07CF89B1A393}" type="datetimeFigureOut">
              <a:rPr lang="en-US" dirty="0"/>
              <a:t>9/26/2023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BE609-F3F2-45E6-BD6A-E03A8C86C1AE}" type="datetimeFigureOut">
              <a:rPr lang="en-US" dirty="0"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4AD68-089C-4467-A8F3-EA2BBCA6B44E}" type="datetimeFigureOut">
              <a:rPr lang="en-US" dirty="0"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51FCE-E4BB-4680-8E50-3C0E348D2609}" type="datetimeFigureOut">
              <a:rPr lang="en-US" dirty="0"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A073D-A903-47F8-8D16-77642FB0DF1F}" type="datetimeFigureOut">
              <a:rPr lang="en-US" dirty="0"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1FA40-626B-4CA1-85D0-7A9016E395BA}" type="datetimeFigureOut">
              <a:rPr lang="en-US" dirty="0"/>
              <a:t>9/26/2023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25EA-B9DC-48A7-991E-9A82573B1B21}" type="datetimeFigureOut">
              <a:rPr lang="en-US" dirty="0"/>
              <a:t>9/26/2023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97F8-6CEB-469B-AFCC-889F2A2B1D5A}" type="datetimeFigureOut">
              <a:rPr lang="en-US" dirty="0"/>
              <a:t>9/26/2023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9179F-009E-4FA5-B091-7EBB82A185BD}" type="datetimeFigureOut">
              <a:rPr lang="en-US" dirty="0"/>
              <a:t>9/26/2023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65CEB-0076-4E37-B880-BCEA9784DE0A}" type="datetimeFigureOut">
              <a:rPr lang="en-US" dirty="0"/>
              <a:t>9/26/2023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49E5E-3896-4118-99A7-7B85668F1C5E}" type="datetimeFigureOut">
              <a:rPr lang="en-US" dirty="0"/>
              <a:t>9/26/2023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7E0D914D-B099-4142-A885-11F276715148}" type="datetimeFigureOut">
              <a:rPr lang="en-US" dirty="0"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
             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eb3.ncaa.org/hsportal/exec/hsAction?hsActionSubmit=searchHighSchool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aa.org/d3" TargetMode="External"/><Relationship Id="rId2" Type="http://schemas.openxmlformats.org/officeDocument/2006/relationships/hyperlink" Target="http://www.ncaa.org/d2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playnaia.org/page/process.php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adforum.com/creative-work/ad/player/34496129/talking-bench/ncaa" TargetMode="Externa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aa.org/news/2023/1/14/media-center-dii-adopts-football-proposals-providing-more-season-of-competition-flexibility-spring-scrimmage-opportunities.aspx" TargetMode="External"/><Relationship Id="rId2" Type="http://schemas.openxmlformats.org/officeDocument/2006/relationships/hyperlink" Target="https://www.ncaa.org/news/2023/1/11/media-center-division-i-council-modernizes-rules-for-coaching-limits.aspx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95860" y="191422"/>
            <a:ext cx="11103306" cy="510944"/>
          </a:xfrm>
        </p:spPr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868" y="-1903550"/>
            <a:ext cx="11503804" cy="862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16765" y="2319129"/>
            <a:ext cx="94611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2"/>
                </a:solidFill>
              </a:rPr>
              <a:t>How to Navigate the NCAA Process</a:t>
            </a:r>
          </a:p>
          <a:p>
            <a:endParaRPr lang="en-US" dirty="0"/>
          </a:p>
          <a:p>
            <a:r>
              <a:rPr lang="en-US" dirty="0">
                <a:solidFill>
                  <a:schemeClr val="bg2"/>
                </a:solidFill>
              </a:rPr>
              <a:t>Olathe School District</a:t>
            </a:r>
          </a:p>
          <a:p>
            <a:r>
              <a:rPr lang="en-US" dirty="0">
                <a:solidFill>
                  <a:schemeClr val="bg2"/>
                </a:solidFill>
              </a:rPr>
              <a:t>	Pat Butler, Olathe West Athletic Director</a:t>
            </a:r>
          </a:p>
          <a:p>
            <a:r>
              <a:rPr lang="en-US" dirty="0">
                <a:solidFill>
                  <a:schemeClr val="bg2"/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861140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Classes to be aware of for NCAA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5" y="2396359"/>
            <a:ext cx="9229266" cy="3623441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0" indent="0">
              <a:buNone/>
            </a:pPr>
            <a:r>
              <a:rPr lang="en-US" b="1"/>
              <a:t>The following classes are core classes in Olathe, but </a:t>
            </a:r>
            <a:r>
              <a:rPr lang="en-US" b="1" u="sng"/>
              <a:t>do not </a:t>
            </a:r>
            <a:r>
              <a:rPr lang="en-US" b="1"/>
              <a:t>count for NCAA Eligibility: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/>
              <a:t>Applied Algebra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/>
              <a:t>Applied Geometry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/>
              <a:t>Intermediate Algebra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/>
              <a:t>Horticulture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/>
              <a:t>Earth &amp; Space Science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There may be other core classes that are building specific to check for. See your school’s list of approved classes at: </a:t>
            </a:r>
            <a:r>
              <a:rPr lang="en-US">
                <a:solidFill>
                  <a:srgbClr val="00B050"/>
                </a:solidFill>
                <a:hlinkClick r:id="rId2"/>
              </a:rPr>
              <a:t>https://web3.ncaa.org/hsportal/exec/hsAction?hsActionSubmit=searchHighSchool</a:t>
            </a:r>
            <a:r>
              <a:rPr lang="en-US">
                <a:solidFill>
                  <a:srgbClr val="00B05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103511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598" y="154546"/>
            <a:ext cx="10213038" cy="6548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8512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650" y="115910"/>
            <a:ext cx="10111416" cy="6561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6869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NAIA Eligibility – another great opportunity for student athletes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5" y="2322786"/>
            <a:ext cx="8761412" cy="43197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Initial eligibility for incoming college freshmen is simple. The NAIA does not have any core course requirements and can be determined as early as the summer following your junior year. </a:t>
            </a:r>
          </a:p>
          <a:p>
            <a:pPr marL="0" indent="0">
              <a:buNone/>
            </a:pPr>
            <a:endParaRPr lang="en-US" b="1" dirty="0">
              <a:solidFill>
                <a:srgbClr val="111111"/>
              </a:solidFill>
            </a:endParaRPr>
          </a:p>
          <a:p>
            <a:pPr marL="0" indent="0">
              <a:buNone/>
            </a:pPr>
            <a:r>
              <a:rPr lang="en-US" dirty="0"/>
              <a:t>To participate in athletics in the NAIA, you must be admitted to the college or university under admission standards equal to or higher than those applied to the general student body.</a:t>
            </a:r>
          </a:p>
          <a:p>
            <a:pPr marL="0" indent="0">
              <a:buNone/>
            </a:pPr>
            <a:endParaRPr lang="en-US" b="1" dirty="0">
              <a:solidFill>
                <a:srgbClr val="111111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94268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9592069" cy="706964"/>
          </a:xfrm>
        </p:spPr>
        <p:txBody>
          <a:bodyPr/>
          <a:lstStyle/>
          <a:p>
            <a:r>
              <a:rPr lang="en-US" dirty="0"/>
              <a:t>Division II, Division III, NAIA, Junior College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5" y="2269067"/>
            <a:ext cx="8761412" cy="3750733"/>
          </a:xfrm>
        </p:spPr>
        <p:txBody>
          <a:bodyPr>
            <a:noAutofit/>
          </a:bodyPr>
          <a:lstStyle/>
          <a:p>
            <a:r>
              <a:rPr lang="en-US" sz="2800" dirty="0"/>
              <a:t>Each division has different rules governing their athletes.  </a:t>
            </a:r>
          </a:p>
          <a:p>
            <a:r>
              <a:rPr lang="en-US" sz="2800" dirty="0"/>
              <a:t>Refer to each website: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/>
              <a:t>Division 2:  </a:t>
            </a:r>
            <a:r>
              <a:rPr lang="en-US" sz="2800" dirty="0">
                <a:hlinkClick r:id="rId2"/>
              </a:rPr>
              <a:t>http://www.ncaa.org/d2</a:t>
            </a:r>
            <a:r>
              <a:rPr lang="en-US" sz="2800" dirty="0"/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/>
              <a:t>Division 3:  </a:t>
            </a:r>
            <a:r>
              <a:rPr lang="en-US" sz="2800" dirty="0">
                <a:hlinkClick r:id="rId3"/>
              </a:rPr>
              <a:t>http://www.ncaa.org/d3</a:t>
            </a:r>
            <a:r>
              <a:rPr lang="en-US" sz="2800" dirty="0"/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/>
              <a:t>NAIA:  </a:t>
            </a:r>
            <a:r>
              <a:rPr lang="en-US" sz="2800" dirty="0">
                <a:hlinkClick r:id="rId4"/>
              </a:rPr>
              <a:t>http://www.playnaia.org/page/process.php</a:t>
            </a:r>
            <a:endParaRPr lang="en-US" sz="28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/>
              <a:t>Junior College:  	https://www.njcaa.org/landing/index</a:t>
            </a:r>
          </a:p>
        </p:txBody>
      </p:sp>
    </p:spTree>
    <p:extLst>
      <p:ext uri="{BB962C8B-B14F-4D97-AF65-F5344CB8AC3E}">
        <p14:creationId xmlns:p14="http://schemas.microsoft.com/office/powerpoint/2010/main" val="10943803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E7AA04-F10F-4AF9-B3AE-3E0733E96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NCAA ELIGIBILITY CENTER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CD4F63-8007-478D-9178-EA0F8EB5CA52}"/>
              </a:ext>
            </a:extLst>
          </p:cNvPr>
          <p:cNvSpPr txBox="1"/>
          <p:nvPr/>
        </p:nvSpPr>
        <p:spPr>
          <a:xfrm>
            <a:off x="878682" y="2414588"/>
            <a:ext cx="9291636" cy="378565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/>
              <a:t>1.  Create an account at eligibilitycenter.org </a:t>
            </a:r>
          </a:p>
          <a:p>
            <a:endParaRPr lang="en-US" sz="2400" b="1"/>
          </a:p>
          <a:p>
            <a:r>
              <a:rPr lang="en-US" sz="2400" b="1" dirty="0"/>
              <a:t>2.  Register with a valid email address you will have access to after high school (personal email NOT school email!)</a:t>
            </a:r>
          </a:p>
          <a:p>
            <a:endParaRPr lang="en-US" sz="2400" b="1"/>
          </a:p>
          <a:p>
            <a:r>
              <a:rPr lang="en-US" sz="2400" b="1" dirty="0"/>
              <a:t>3.  Enter student information, education history, student sport participation history</a:t>
            </a:r>
          </a:p>
          <a:p>
            <a:endParaRPr lang="en-US" sz="2400" b="1"/>
          </a:p>
          <a:p>
            <a:r>
              <a:rPr lang="en-US" sz="2400" b="1" dirty="0"/>
              <a:t>4.  Payment - $90 (fee waiver available for </a:t>
            </a:r>
          </a:p>
          <a:p>
            <a:r>
              <a:rPr lang="en-US" sz="2400" b="1" dirty="0"/>
              <a:t>Students eligible for free or reduced lunch)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9614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Contact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575" y="2603498"/>
            <a:ext cx="3291315" cy="1286186"/>
          </a:xfrm>
          <a:ln w="12700">
            <a:solidFill>
              <a:schemeClr val="accent1"/>
            </a:solidFill>
          </a:ln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b="1" u="sng" dirty="0"/>
              <a:t>Olathe East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dirty="0"/>
              <a:t>AD – Mike Wolgast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dirty="0"/>
              <a:t>Counselor – Whitney Schmale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377690" y="2603498"/>
            <a:ext cx="3383279" cy="1338828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u="sng"/>
              <a:t>Olathe North</a:t>
            </a:r>
          </a:p>
          <a:p>
            <a:pPr>
              <a:lnSpc>
                <a:spcPct val="150000"/>
              </a:lnSpc>
            </a:pPr>
            <a:r>
              <a:rPr lang="en-US"/>
              <a:t>AD – Josh Price</a:t>
            </a:r>
          </a:p>
          <a:p>
            <a:pPr>
              <a:lnSpc>
                <a:spcPct val="150000"/>
              </a:lnSpc>
            </a:pPr>
            <a:r>
              <a:rPr lang="en-US"/>
              <a:t>Counselor – Nicole Etherton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52462" y="2614352"/>
            <a:ext cx="3577588" cy="1286186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u="sng" dirty="0"/>
              <a:t>Olathe Northwest</a:t>
            </a:r>
          </a:p>
          <a:p>
            <a:pPr>
              <a:lnSpc>
                <a:spcPct val="150000"/>
              </a:lnSpc>
            </a:pPr>
            <a:r>
              <a:rPr lang="en-US" dirty="0"/>
              <a:t>AD – Steve Page</a:t>
            </a:r>
          </a:p>
          <a:p>
            <a:pPr>
              <a:lnSpc>
                <a:spcPct val="150000"/>
              </a:lnSpc>
            </a:pPr>
            <a:r>
              <a:rPr lang="en-US" dirty="0"/>
              <a:t>Counselor – Heather Jasper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234827" y="4561838"/>
            <a:ext cx="3137273" cy="1286186"/>
          </a:xfrm>
          <a:prstGeom prst="rect">
            <a:avLst/>
          </a:prstGeom>
          <a:ln w="12700">
            <a:solidFill>
              <a:schemeClr val="accent1"/>
            </a:solidFill>
          </a:ln>
        </p:spPr>
        <p:txBody>
          <a:bodyPr vert="horz" lIns="91440" tIns="45720" rIns="91440" bIns="45720" rtlCol="0" anchor="t">
            <a:normAutofit fontScale="925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Font typeface="Wingdings 3" charset="2"/>
              <a:buNone/>
            </a:pPr>
            <a:r>
              <a:rPr lang="en-US" b="1" u="sng" dirty="0"/>
              <a:t>Olathe South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dirty="0"/>
              <a:t>AD – Phil Simons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Font typeface="Wingdings 3" charset="2"/>
              <a:buNone/>
            </a:pPr>
            <a:r>
              <a:rPr lang="en-US" dirty="0"/>
              <a:t>Counselor – Chad Hoffman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651721" y="4561838"/>
            <a:ext cx="3921686" cy="1286186"/>
          </a:xfrm>
          <a:prstGeom prst="rect">
            <a:avLst/>
          </a:prstGeom>
          <a:ln w="12700">
            <a:solidFill>
              <a:schemeClr val="accent1"/>
            </a:solidFill>
          </a:ln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Font typeface="Wingdings 3" charset="2"/>
              <a:buNone/>
            </a:pPr>
            <a:r>
              <a:rPr lang="en-US" b="1" u="sng" dirty="0"/>
              <a:t>Olathe West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Font typeface="Wingdings 3" charset="2"/>
              <a:buNone/>
            </a:pPr>
            <a:r>
              <a:rPr lang="en-US" dirty="0"/>
              <a:t>AD – Pat Butler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Font typeface="Wingdings 3" charset="2"/>
              <a:buNone/>
            </a:pPr>
            <a:r>
              <a:rPr lang="en-US" dirty="0"/>
              <a:t>Counselor –Brian Frick</a:t>
            </a:r>
          </a:p>
        </p:txBody>
      </p:sp>
    </p:spTree>
    <p:extLst>
      <p:ext uri="{BB962C8B-B14F-4D97-AF65-F5344CB8AC3E}">
        <p14:creationId xmlns:p14="http://schemas.microsoft.com/office/powerpoint/2010/main" val="29596181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Game Plan……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en-US" sz="4500"/>
              <a:t>General overview of initial-eligibility rules</a:t>
            </a:r>
          </a:p>
          <a:p>
            <a:pPr marL="0" indent="0">
              <a:buNone/>
            </a:pPr>
            <a:r>
              <a:rPr lang="en-US" sz="4500"/>
              <a:t> </a:t>
            </a:r>
          </a:p>
          <a:p>
            <a:r>
              <a:rPr lang="en-US" sz="4500"/>
              <a:t>Certification Process</a:t>
            </a:r>
          </a:p>
          <a:p>
            <a:pPr marL="0" indent="0">
              <a:buNone/>
            </a:pPr>
            <a:r>
              <a:rPr lang="en-US" sz="4500"/>
              <a:t> </a:t>
            </a:r>
          </a:p>
          <a:p>
            <a:r>
              <a:rPr lang="en-US" sz="4500"/>
              <a:t>Roles and Responsibilities</a:t>
            </a:r>
          </a:p>
          <a:p>
            <a:pPr marL="0" indent="0">
              <a:buNone/>
            </a:pPr>
            <a:r>
              <a:rPr lang="en-US" sz="4500"/>
              <a:t> </a:t>
            </a:r>
          </a:p>
          <a:p>
            <a:r>
              <a:rPr lang="en-US" sz="4500"/>
              <a:t>Where are the bumps in the road?</a:t>
            </a:r>
          </a:p>
          <a:p>
            <a:pPr marL="0" indent="0">
              <a:buNone/>
            </a:pPr>
            <a:r>
              <a:rPr lang="en-US" sz="4500"/>
              <a:t> </a:t>
            </a:r>
          </a:p>
          <a:p>
            <a:r>
              <a:rPr lang="en-US" sz="4500"/>
              <a:t>Help! (and contact information)</a:t>
            </a:r>
          </a:p>
          <a:p>
            <a:pPr marL="0" indent="0">
              <a:buNone/>
            </a:pPr>
            <a:br>
              <a:rPr lang="en-US"/>
            </a:b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3518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2.3 or take a Knee:  GRADES MATTER!!!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hlinkClick r:id="rId2"/>
              </a:rPr>
              <a:t>http://www.adforum.com/creative-work/ad/player/34496129/talking-bench/ncaa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23160" y="3394710"/>
            <a:ext cx="7360920" cy="318897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83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417243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NCAA Division I Eligibility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154954" y="2297430"/>
            <a:ext cx="9623535" cy="4320540"/>
          </a:xfrm>
        </p:spPr>
        <p:txBody>
          <a:bodyPr/>
          <a:lstStyle/>
          <a:p>
            <a:pPr marL="0" indent="0">
              <a:buNone/>
            </a:pPr>
            <a:r>
              <a:rPr lang="en-US" sz="2000"/>
              <a:t>Students will need to meet the following requirements to receive </a:t>
            </a:r>
            <a:r>
              <a:rPr lang="en-US" sz="2000" b="1"/>
              <a:t>athletics aid</a:t>
            </a:r>
            <a:r>
              <a:rPr lang="en-US" sz="2000"/>
              <a:t>, </a:t>
            </a:r>
            <a:r>
              <a:rPr lang="en-US" sz="2000" b="1"/>
              <a:t>practice</a:t>
            </a:r>
            <a:r>
              <a:rPr lang="en-US" sz="2000"/>
              <a:t> and </a:t>
            </a:r>
            <a:r>
              <a:rPr lang="en-US" sz="2000" b="1"/>
              <a:t>compete</a:t>
            </a:r>
            <a:r>
              <a:rPr lang="en-US" sz="2000"/>
              <a:t> their first year: </a:t>
            </a:r>
          </a:p>
          <a:p>
            <a:r>
              <a:rPr lang="en-US"/>
              <a:t>16 Core Courses in the following areas: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/>
              <a:t>4 years of English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/>
              <a:t>3 years of math at Algebra I level or higher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/>
              <a:t>2 years of natural or physical science (one lab class required)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/>
              <a:t>1 year of additional English, math or natural/physical science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/>
              <a:t>2 years of social science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/>
              <a:t>4 years additional coursework from areas above or foreign language</a:t>
            </a:r>
          </a:p>
          <a:p>
            <a:r>
              <a:rPr lang="en-US"/>
              <a:t>Minimum required GPA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/>
              <a:t>Minimum GPA of 2.300 in those 16 core courses</a:t>
            </a:r>
          </a:p>
        </p:txBody>
      </p:sp>
    </p:spTree>
    <p:extLst>
      <p:ext uri="{BB962C8B-B14F-4D97-AF65-F5344CB8AC3E}">
        <p14:creationId xmlns:p14="http://schemas.microsoft.com/office/powerpoint/2010/main" val="2643952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1DF24-8058-4DC4-B1DB-02C5475BF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532" y="973668"/>
            <a:ext cx="10940465" cy="733700"/>
          </a:xfrm>
        </p:spPr>
        <p:txBody>
          <a:bodyPr/>
          <a:lstStyle/>
          <a:p>
            <a:r>
              <a:rPr lang="en-US" dirty="0"/>
              <a:t>Standardized Tests Waived for 23-24 Enrollment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96CC7B-0C26-4C48-89DD-2635332944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As of January 2023, standardized test scores are </a:t>
            </a:r>
            <a:r>
              <a:rPr lang="en-US" b="1" u="sng" dirty="0"/>
              <a:t>not required</a:t>
            </a:r>
            <a:r>
              <a:rPr lang="en-US" dirty="0"/>
              <a:t> for </a:t>
            </a:r>
            <a:r>
              <a:rPr lang="en-US" b="1" dirty="0"/>
              <a:t>all </a:t>
            </a:r>
            <a:r>
              <a:rPr lang="en-US" dirty="0"/>
              <a:t>student-athletes who initially enroll full time on or after August 1, 2023. During the 2023 NCAA Convention, </a:t>
            </a:r>
            <a:r>
              <a:rPr lang="en-US" b="1" dirty="0">
                <a:hlinkClick r:id="rId2"/>
              </a:rPr>
              <a:t>Divisions I</a:t>
            </a:r>
            <a:r>
              <a:rPr lang="en-US" dirty="0"/>
              <a:t> and </a:t>
            </a:r>
            <a:r>
              <a:rPr lang="en-US" b="1" dirty="0">
                <a:hlinkClick r:id="rId3"/>
              </a:rPr>
              <a:t>II</a:t>
            </a:r>
            <a:r>
              <a:rPr lang="en-US" dirty="0"/>
              <a:t> adopted legislation to remove standardized test scores for these students. </a:t>
            </a:r>
            <a:r>
              <a:rPr lang="en-US" dirty="0">
                <a:ea typeface="+mn-lt"/>
                <a:cs typeface="+mn-lt"/>
              </a:rPr>
              <a:t>Last year, NCAA research found that about 23% of Division I schools have adopted test-optional policies for at least one year in their admissions process. Another 19% have permanent test-optional policies. </a:t>
            </a:r>
          </a:p>
          <a:p>
            <a:r>
              <a:rPr lang="en-US" dirty="0"/>
              <a:t>Check with the NCAA school you plan to attend regarding whether standardized test scores are necessary for admission or scholarship requirements.</a:t>
            </a:r>
          </a:p>
        </p:txBody>
      </p:sp>
    </p:spTree>
    <p:extLst>
      <p:ext uri="{BB962C8B-B14F-4D97-AF65-F5344CB8AC3E}">
        <p14:creationId xmlns:p14="http://schemas.microsoft.com/office/powerpoint/2010/main" val="3057837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Division I Eligibility Reminders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2045" y="2306320"/>
            <a:ext cx="8761412" cy="307721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ts val="600"/>
              </a:spcBef>
            </a:pPr>
            <a:r>
              <a:rPr lang="en-US" sz="2200" dirty="0"/>
              <a:t>Minimum core GPA = 2.3.</a:t>
            </a:r>
          </a:p>
          <a:p>
            <a:pPr>
              <a:spcBef>
                <a:spcPts val="600"/>
              </a:spcBef>
            </a:pPr>
            <a:r>
              <a:rPr lang="en-US" sz="2200" dirty="0"/>
              <a:t>Ten core courses required prior to beginning of </a:t>
            </a:r>
            <a:r>
              <a:rPr lang="en-US" sz="2200" b="1" i="1" dirty="0"/>
              <a:t>seventh semester</a:t>
            </a:r>
            <a:r>
              <a:rPr lang="en-US" sz="2200" dirty="0"/>
              <a:t>. </a:t>
            </a:r>
          </a:p>
          <a:p>
            <a:pPr lvl="2">
              <a:spcBef>
                <a:spcPts val="0"/>
              </a:spcBef>
            </a:pPr>
            <a:r>
              <a:rPr lang="en-US" sz="2200" dirty="0"/>
              <a:t>	</a:t>
            </a:r>
            <a:r>
              <a:rPr lang="en-US" sz="1500" dirty="0"/>
              <a:t>Seven of the 10 courses must be English, math or science. </a:t>
            </a:r>
          </a:p>
          <a:p>
            <a:pPr lvl="2">
              <a:spcBef>
                <a:spcPts val="0"/>
              </a:spcBef>
            </a:pPr>
            <a:r>
              <a:rPr lang="en-US" sz="2200" dirty="0"/>
              <a:t>	</a:t>
            </a:r>
            <a:r>
              <a:rPr lang="en-US" sz="1500" dirty="0"/>
              <a:t>Ten core  courses are “locked in” for GPA purposes.</a:t>
            </a:r>
          </a:p>
          <a:p>
            <a:pPr marL="0" indent="0">
              <a:buNone/>
            </a:pPr>
            <a:r>
              <a:rPr lang="en-US" sz="2200" dirty="0"/>
              <a:t> </a:t>
            </a:r>
          </a:p>
          <a:p>
            <a:pPr marL="0" indent="0">
              <a:buNone/>
            </a:pPr>
            <a:endParaRPr lang="en-US" sz="2600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2224" y="4025217"/>
            <a:ext cx="4642485" cy="2533745"/>
          </a:xfrm>
          <a:prstGeom prst="rect">
            <a:avLst/>
          </a:prstGeom>
          <a:effectLst>
            <a:softEdge rad="88900"/>
          </a:effectLst>
        </p:spPr>
      </p:pic>
    </p:spTree>
    <p:extLst>
      <p:ext uri="{BB962C8B-B14F-4D97-AF65-F5344CB8AC3E}">
        <p14:creationId xmlns:p14="http://schemas.microsoft.com/office/powerpoint/2010/main" val="3464648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Three Possible Academic Outcomes for Division I Eligibility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5" y="2603499"/>
            <a:ext cx="8761412" cy="3900331"/>
          </a:xfrm>
        </p:spPr>
        <p:txBody>
          <a:bodyPr>
            <a:normAutofit fontScale="92500" lnSpcReduction="10000"/>
          </a:bodyPr>
          <a:lstStyle/>
          <a:p>
            <a:r>
              <a:rPr lang="en-US" sz="2200"/>
              <a:t>Full Qualifier </a:t>
            </a:r>
          </a:p>
          <a:p>
            <a:pPr lvl="1"/>
            <a:r>
              <a:rPr lang="en-US" sz="2000"/>
              <a:t>Access to practice, competition and athletics aid in the first year</a:t>
            </a:r>
          </a:p>
          <a:p>
            <a:pPr lvl="1"/>
            <a:r>
              <a:rPr lang="en-US" sz="2100"/>
              <a:t>Meets all academic requirements of the rule.</a:t>
            </a:r>
          </a:p>
          <a:p>
            <a:pPr marL="0" indent="0">
              <a:buNone/>
            </a:pPr>
            <a:endParaRPr lang="en-US" sz="2200"/>
          </a:p>
          <a:p>
            <a:r>
              <a:rPr lang="en-US" sz="2200"/>
              <a:t> Academic Redshirt </a:t>
            </a:r>
          </a:p>
          <a:p>
            <a:pPr lvl="1"/>
            <a:r>
              <a:rPr lang="en-US" sz="2000"/>
              <a:t>Access to practice and athletics aid only in the first year; </a:t>
            </a:r>
          </a:p>
          <a:p>
            <a:pPr lvl="1"/>
            <a:r>
              <a:rPr lang="en-US" sz="2000"/>
              <a:t>No competition in the first year;</a:t>
            </a:r>
          </a:p>
          <a:p>
            <a:pPr marL="0" indent="0">
              <a:buNone/>
            </a:pPr>
            <a:r>
              <a:rPr lang="en-US" sz="2200"/>
              <a:t>	• 	</a:t>
            </a:r>
            <a:r>
              <a:rPr lang="en-US" sz="1900"/>
              <a:t>Lacks the 10/7; and/or </a:t>
            </a:r>
          </a:p>
          <a:p>
            <a:pPr marL="0" indent="0">
              <a:buNone/>
            </a:pPr>
            <a:r>
              <a:rPr lang="en-US" sz="1900"/>
              <a:t>	• 	Lacks 2.3 GPA.</a:t>
            </a:r>
          </a:p>
          <a:p>
            <a:pPr marL="0" indent="0">
              <a:buNone/>
            </a:pPr>
            <a:r>
              <a:rPr lang="en-US" sz="1900"/>
              <a:t>		</a:t>
            </a:r>
            <a:endParaRPr lang="en-US"/>
          </a:p>
          <a:p>
            <a:endParaRPr 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9257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Three Possible Academic Outcomes for Division I Eligibility Cont.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/>
              <a:t>Non-qualifier </a:t>
            </a:r>
          </a:p>
          <a:p>
            <a:pPr lvl="1"/>
            <a:r>
              <a:rPr lang="en-US" sz="1800"/>
              <a:t>No practice, no competition, no athletics aid in first year; and </a:t>
            </a:r>
          </a:p>
          <a:p>
            <a:pPr lvl="1"/>
            <a:r>
              <a:rPr lang="en-US" sz="1800"/>
              <a:t>Three seasons of competition; may earn fourth season back.</a:t>
            </a:r>
          </a:p>
          <a:p>
            <a:pPr marL="0" indent="0">
              <a:buNone/>
            </a:pPr>
            <a:r>
              <a:rPr lang="en-US" sz="2000"/>
              <a:t> </a:t>
            </a:r>
          </a:p>
          <a:p>
            <a:r>
              <a:rPr lang="en-US" sz="2000"/>
              <a:t>Remember that these rules govern the college-bound student-athlete’s first academic year in residence. Student- athletes may gain or lose their eligibility each term based on institutional, conference and NCAA rules.</a:t>
            </a:r>
          </a:p>
        </p:txBody>
      </p:sp>
    </p:spTree>
    <p:extLst>
      <p:ext uri="{BB962C8B-B14F-4D97-AF65-F5344CB8AC3E}">
        <p14:creationId xmlns:p14="http://schemas.microsoft.com/office/powerpoint/2010/main" val="24267311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Division II Eligibility Requirements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0553" y="2373686"/>
            <a:ext cx="6800327" cy="3444184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ts val="600"/>
              </a:spcBef>
            </a:pPr>
            <a:r>
              <a:rPr lang="en-US" sz="1900" dirty="0"/>
              <a:t>Complete the required 16 core courses</a:t>
            </a:r>
          </a:p>
          <a:p>
            <a:pPr marL="0" indent="0">
              <a:spcBef>
                <a:spcPts val="600"/>
              </a:spcBef>
              <a:buNone/>
            </a:pPr>
            <a:endParaRPr lang="en-US" sz="800" dirty="0"/>
          </a:p>
          <a:p>
            <a:pPr>
              <a:spcBef>
                <a:spcPts val="600"/>
              </a:spcBef>
            </a:pPr>
            <a:r>
              <a:rPr lang="en-US" sz="1900" dirty="0"/>
              <a:t>Earn a minimum 2.20 GPA or better in your core courses</a:t>
            </a:r>
          </a:p>
          <a:p>
            <a:pPr marL="0" indent="0">
              <a:spcBef>
                <a:spcPts val="600"/>
              </a:spcBef>
              <a:buNone/>
            </a:pPr>
            <a:endParaRPr lang="en-US" sz="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4200" y="2686051"/>
            <a:ext cx="5067300" cy="3943350"/>
          </a:xfrm>
          <a:prstGeom prst="rect">
            <a:avLst/>
          </a:prstGeom>
          <a:effectLst>
            <a:softEdge rad="254000"/>
          </a:effectLst>
        </p:spPr>
      </p:pic>
    </p:spTree>
    <p:extLst>
      <p:ext uri="{BB962C8B-B14F-4D97-AF65-F5344CB8AC3E}">
        <p14:creationId xmlns:p14="http://schemas.microsoft.com/office/powerpoint/2010/main" val="4291975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D3D011459A4454BBB6940A42CB67986" ma:contentTypeVersion="18" ma:contentTypeDescription="Create a new document." ma:contentTypeScope="" ma:versionID="783758ee7e68ee40064e7b1a30855fc2">
  <xsd:schema xmlns:xsd="http://www.w3.org/2001/XMLSchema" xmlns:xs="http://www.w3.org/2001/XMLSchema" xmlns:p="http://schemas.microsoft.com/office/2006/metadata/properties" xmlns:ns3="029cf074-b7cb-44ef-953f-b5f4832c7324" xmlns:ns4="2a232915-32c8-44d4-a4d5-453431a5cd20" targetNamespace="http://schemas.microsoft.com/office/2006/metadata/properties" ma:root="true" ma:fieldsID="ddf6c3d0d9788a7653abc4fc056cdb66" ns3:_="" ns4:_="">
    <xsd:import namespace="029cf074-b7cb-44ef-953f-b5f4832c7324"/>
    <xsd:import namespace="2a232915-32c8-44d4-a4d5-453431a5cd2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MediaServiceSearchProperties" minOccurs="0"/>
                <xsd:element ref="ns3:_activity" minOccurs="0"/>
                <xsd:element ref="ns3:MediaServiceObjectDetectorVersions" minOccurs="0"/>
                <xsd:element ref="ns3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9cf074-b7cb-44ef-953f-b5f4832c732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activity" ma:index="23" nillable="true" ma:displayName="_activity" ma:hidden="true" ma:internalName="_activity">
      <xsd:simpleType>
        <xsd:restriction base="dms:Note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5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232915-32c8-44d4-a4d5-453431a5cd20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3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029cf074-b7cb-44ef-953f-b5f4832c7324" xsi:nil="true"/>
  </documentManagement>
</p:properties>
</file>

<file path=customXml/itemProps1.xml><?xml version="1.0" encoding="utf-8"?>
<ds:datastoreItem xmlns:ds="http://schemas.openxmlformats.org/officeDocument/2006/customXml" ds:itemID="{5B861147-F903-4581-BD8D-80045D7504D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29cf074-b7cb-44ef-953f-b5f4832c7324"/>
    <ds:schemaRef ds:uri="2a232915-32c8-44d4-a4d5-453431a5cd2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2B3850C-4FE4-40A9-899A-B8B24F37209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B79B0BD-F003-4897-BCFE-886454241736}">
  <ds:schemaRefs>
    <ds:schemaRef ds:uri="http://schemas.microsoft.com/office/2006/metadata/properties"/>
    <ds:schemaRef ds:uri="http://purl.org/dc/elements/1.1/"/>
    <ds:schemaRef ds:uri="http://schemas.microsoft.com/office/infopath/2007/PartnerControls"/>
    <ds:schemaRef ds:uri="2a232915-32c8-44d4-a4d5-453431a5cd20"/>
    <ds:schemaRef ds:uri="http://www.w3.org/XML/1998/namespace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029cf074-b7cb-44ef-953f-b5f4832c7324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147</TotalTime>
  <Words>885</Words>
  <Application>Microsoft Office PowerPoint</Application>
  <PresentationFormat>Widescreen</PresentationFormat>
  <Paragraphs>104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Century Gothic</vt:lpstr>
      <vt:lpstr>Wingdings 3</vt:lpstr>
      <vt:lpstr>Ion Boardroom</vt:lpstr>
      <vt:lpstr>PowerPoint Presentation</vt:lpstr>
      <vt:lpstr>The Game Plan……</vt:lpstr>
      <vt:lpstr>2.3 or take a Knee:  GRADES MATTER!!!</vt:lpstr>
      <vt:lpstr>NCAA Division I Eligibility</vt:lpstr>
      <vt:lpstr>Standardized Tests Waived for 23-24 Enrollment</vt:lpstr>
      <vt:lpstr>Division I Eligibility Reminders</vt:lpstr>
      <vt:lpstr>Three Possible Academic Outcomes for Division I Eligibility</vt:lpstr>
      <vt:lpstr>Three Possible Academic Outcomes for Division I Eligibility Cont. </vt:lpstr>
      <vt:lpstr>Division II Eligibility Requirements </vt:lpstr>
      <vt:lpstr>Classes to be aware of for NCAA</vt:lpstr>
      <vt:lpstr>PowerPoint Presentation</vt:lpstr>
      <vt:lpstr>PowerPoint Presentation</vt:lpstr>
      <vt:lpstr>NAIA Eligibility – another great opportunity for student athletes</vt:lpstr>
      <vt:lpstr>Division II, Division III, NAIA, Junior College</vt:lpstr>
      <vt:lpstr>NCAA ELIGIBILITY CENTER</vt:lpstr>
      <vt:lpstr>Contact Information</vt:lpstr>
    </vt:vector>
  </TitlesOfParts>
  <Company>Olathe Public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Angie Salava</dc:creator>
  <cp:lastModifiedBy>Pat Butler</cp:lastModifiedBy>
  <cp:revision>35</cp:revision>
  <cp:lastPrinted>2016-09-07T20:26:07Z</cp:lastPrinted>
  <dcterms:created xsi:type="dcterms:W3CDTF">2015-07-27T19:50:57Z</dcterms:created>
  <dcterms:modified xsi:type="dcterms:W3CDTF">2023-09-26T20:59:51Z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0x010100ED3D011459A4454BBB6940A42CB67986</vt:lpwstr>
  </property>
</Properties>
</file>